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  <p:sldId id="277" r:id="rId9"/>
    <p:sldId id="281" r:id="rId10"/>
    <p:sldId id="257" r:id="rId11"/>
    <p:sldId id="258" r:id="rId12"/>
    <p:sldId id="266" r:id="rId13"/>
    <p:sldId id="279" r:id="rId14"/>
    <p:sldId id="278" r:id="rId15"/>
    <p:sldId id="282" r:id="rId16"/>
    <p:sldId id="283" r:id="rId17"/>
    <p:sldId id="284" r:id="rId18"/>
    <p:sldId id="286" r:id="rId19"/>
    <p:sldId id="285" r:id="rId20"/>
    <p:sldId id="287" r:id="rId21"/>
    <p:sldId id="288" r:id="rId22"/>
    <p:sldId id="289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76;&#1084;&#1080;&#1085;&#1080;&#1089;&#1090;&#1088;&#1072;&#1090;&#1086;&#1088;\Desktop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Лист2!$A$4</c:f>
              <c:strCache>
                <c:ptCount val="1"/>
                <c:pt idx="0">
                  <c:v>I ступень </c:v>
                </c:pt>
              </c:strCache>
            </c:strRef>
          </c:tx>
          <c:cat>
            <c:strRef>
              <c:f>Лист2!$B$3:$E$3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Лист2!$B$4:$E$4</c:f>
              <c:numCache>
                <c:formatCode>0%</c:formatCode>
                <c:ptCount val="4"/>
                <c:pt idx="0">
                  <c:v>0.56999999999999995</c:v>
                </c:pt>
                <c:pt idx="1">
                  <c:v>0.60000000000000064</c:v>
                </c:pt>
                <c:pt idx="2">
                  <c:v>0.61000000000000065</c:v>
                </c:pt>
                <c:pt idx="3">
                  <c:v>0.77000000000000079</c:v>
                </c:pt>
              </c:numCache>
            </c:numRef>
          </c:val>
        </c:ser>
        <c:ser>
          <c:idx val="1"/>
          <c:order val="1"/>
          <c:tx>
            <c:strRef>
              <c:f>Лист2!$A$5</c:f>
              <c:strCache>
                <c:ptCount val="1"/>
                <c:pt idx="0">
                  <c:v>II ступень </c:v>
                </c:pt>
              </c:strCache>
            </c:strRef>
          </c:tx>
          <c:cat>
            <c:strRef>
              <c:f>Лист2!$B$3:$E$3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Лист2!$B$5:$E$5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0.49000000000000032</c:v>
                </c:pt>
                <c:pt idx="2">
                  <c:v>0.44000000000000006</c:v>
                </c:pt>
                <c:pt idx="3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Лист2!$A$6</c:f>
              <c:strCache>
                <c:ptCount val="1"/>
                <c:pt idx="0">
                  <c:v>III ступень </c:v>
                </c:pt>
              </c:strCache>
            </c:strRef>
          </c:tx>
          <c:cat>
            <c:strRef>
              <c:f>Лист2!$B$3:$E$3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Лист2!$B$6:$E$6</c:f>
              <c:numCache>
                <c:formatCode>0%</c:formatCode>
                <c:ptCount val="4"/>
                <c:pt idx="0">
                  <c:v>0.31000000000000039</c:v>
                </c:pt>
                <c:pt idx="1">
                  <c:v>0.28000000000000008</c:v>
                </c:pt>
                <c:pt idx="2">
                  <c:v>0.29000000000000031</c:v>
                </c:pt>
                <c:pt idx="3">
                  <c:v>0.28000000000000008</c:v>
                </c:pt>
              </c:numCache>
            </c:numRef>
          </c:val>
        </c:ser>
        <c:ser>
          <c:idx val="3"/>
          <c:order val="3"/>
          <c:tx>
            <c:strRef>
              <c:f>Лист2!$A$7</c:f>
              <c:strCache>
                <c:ptCount val="1"/>
                <c:pt idx="0">
                  <c:v>Год  </c:v>
                </c:pt>
              </c:strCache>
            </c:strRef>
          </c:tx>
          <c:cat>
            <c:strRef>
              <c:f>Лист2!$B$3:$E$3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Лист2!$B$7:$E$7</c:f>
              <c:numCache>
                <c:formatCode>0%</c:formatCode>
                <c:ptCount val="4"/>
                <c:pt idx="0">
                  <c:v>0.48000000000000032</c:v>
                </c:pt>
                <c:pt idx="1">
                  <c:v>0.5</c:v>
                </c:pt>
                <c:pt idx="2">
                  <c:v>0.47000000000000008</c:v>
                </c:pt>
                <c:pt idx="3">
                  <c:v>0.48000000000000032</c:v>
                </c:pt>
              </c:numCache>
            </c:numRef>
          </c:val>
        </c:ser>
        <c:shape val="box"/>
        <c:axId val="51458432"/>
        <c:axId val="51459968"/>
        <c:axId val="0"/>
      </c:bar3DChart>
      <c:catAx>
        <c:axId val="514584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51459968"/>
        <c:crosses val="autoZero"/>
        <c:auto val="1"/>
        <c:lblAlgn val="ctr"/>
        <c:lblOffset val="100"/>
      </c:catAx>
      <c:valAx>
        <c:axId val="51459968"/>
        <c:scaling>
          <c:orientation val="minMax"/>
        </c:scaling>
        <c:axPos val="l"/>
        <c:majorGridlines/>
        <c:numFmt formatCode="0%" sourceLinked="1"/>
        <c:tickLblPos val="nextTo"/>
        <c:crossAx val="514584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умеет писать под диктовку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умеет писать под диктовку</c:v>
                </c:pt>
                <c:pt idx="1">
                  <c:v>умеет списывать с печатного текста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умеет списывать с печатного текста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умеет писать под диктовку</c:v>
                </c:pt>
                <c:pt idx="1">
                  <c:v>умеет списывать с печатного текста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5</c:v>
                </c:pt>
              </c:numCache>
            </c:numRef>
          </c:val>
        </c:ser>
        <c:overlap val="100"/>
        <c:axId val="82379136"/>
        <c:axId val="82380672"/>
      </c:barChart>
      <c:catAx>
        <c:axId val="82379136"/>
        <c:scaling>
          <c:orientation val="minMax"/>
        </c:scaling>
        <c:axPos val="b"/>
        <c:tickLblPos val="nextTo"/>
        <c:crossAx val="82380672"/>
        <c:crosses val="autoZero"/>
        <c:auto val="1"/>
        <c:lblAlgn val="ctr"/>
        <c:lblOffset val="100"/>
      </c:catAx>
      <c:valAx>
        <c:axId val="82380672"/>
        <c:scaling>
          <c:orientation val="minMax"/>
        </c:scaling>
        <c:axPos val="l"/>
        <c:majorGridlines/>
        <c:numFmt formatCode="General" sourceLinked="1"/>
        <c:tickLblPos val="nextTo"/>
        <c:crossAx val="823791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 умеет писать под диктовку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умеет писать под диктовку</c:v>
                </c:pt>
                <c:pt idx="1">
                  <c:v>не умеет писать под диктовку, списывает с печатного текста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умеет писать под диктовку, списывает с печатного текста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умеет писать под диктовку</c:v>
                </c:pt>
                <c:pt idx="1">
                  <c:v>не умеет писать под диктовку, списывает с печатного текста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1</c:v>
                </c:pt>
              </c:numCache>
            </c:numRef>
          </c:val>
        </c:ser>
        <c:overlap val="100"/>
        <c:axId val="82482304"/>
        <c:axId val="82483840"/>
      </c:barChart>
      <c:catAx>
        <c:axId val="82482304"/>
        <c:scaling>
          <c:orientation val="minMax"/>
        </c:scaling>
        <c:delete val="1"/>
        <c:axPos val="b"/>
        <c:tickLblPos val="nextTo"/>
        <c:crossAx val="82483840"/>
        <c:crosses val="autoZero"/>
        <c:auto val="1"/>
        <c:lblAlgn val="ctr"/>
        <c:lblOffset val="100"/>
      </c:catAx>
      <c:valAx>
        <c:axId val="82483840"/>
        <c:scaling>
          <c:orientation val="minMax"/>
        </c:scaling>
        <c:axPos val="l"/>
        <c:majorGridlines/>
        <c:numFmt formatCode="General" sourceLinked="1"/>
        <c:tickLblPos val="nextTo"/>
        <c:crossAx val="82482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043749503754033"/>
          <c:y val="3.5762441459523446E-2"/>
          <c:w val="0.34207628855286193"/>
          <c:h val="0.95461890793062631"/>
        </c:manualLayout>
      </c:layout>
      <c:txPr>
        <a:bodyPr/>
        <a:lstStyle/>
        <a:p>
          <a:pPr>
            <a:defRPr sz="1000"/>
          </a:pPr>
          <a:endParaRPr lang="ru-RU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338363954505687E-2"/>
          <c:y val="5.0514564638412807E-2"/>
          <c:w val="0.58868425028960969"/>
          <c:h val="0.8207603326692597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 бегло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буквы,но не читает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читает по слогам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буквы,но не читает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знает буквы. Но не читает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буквы,но не читает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1</c:v>
                </c:pt>
              </c:numCache>
            </c:numRef>
          </c:val>
        </c:ser>
        <c:overlap val="100"/>
        <c:axId val="82507264"/>
        <c:axId val="82508800"/>
      </c:barChart>
      <c:catAx>
        <c:axId val="82507264"/>
        <c:scaling>
          <c:orientation val="minMax"/>
        </c:scaling>
        <c:axPos val="b"/>
        <c:tickLblPos val="nextTo"/>
        <c:crossAx val="82508800"/>
        <c:crosses val="autoZero"/>
        <c:auto val="1"/>
        <c:lblAlgn val="ctr"/>
        <c:lblOffset val="100"/>
      </c:catAx>
      <c:valAx>
        <c:axId val="82508800"/>
        <c:scaling>
          <c:orientation val="minMax"/>
        </c:scaling>
        <c:axPos val="l"/>
        <c:majorGridlines/>
        <c:numFmt formatCode="General" sourceLinked="1"/>
        <c:tickLblPos val="nextTo"/>
        <c:crossAx val="825072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нормы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 четверть</c:v>
                </c:pt>
                <c:pt idx="1">
                  <c:v>3 четверть</c:v>
                </c:pt>
                <c:pt idx="2">
                  <c:v>4 четверть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9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 четверть</c:v>
                </c:pt>
                <c:pt idx="1">
                  <c:v>3 четверть</c:v>
                </c:pt>
                <c:pt idx="2">
                  <c:v>4 четверть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10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нормы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 четверть</c:v>
                </c:pt>
                <c:pt idx="1">
                  <c:v>3 четверть</c:v>
                </c:pt>
                <c:pt idx="2">
                  <c:v>4 четверть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9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axId val="82513920"/>
        <c:axId val="82515456"/>
      </c:barChart>
      <c:catAx>
        <c:axId val="82513920"/>
        <c:scaling>
          <c:orientation val="minMax"/>
        </c:scaling>
        <c:axPos val="b"/>
        <c:tickLblPos val="nextTo"/>
        <c:crossAx val="82515456"/>
        <c:crosses val="autoZero"/>
        <c:auto val="1"/>
        <c:lblAlgn val="ctr"/>
        <c:lblOffset val="100"/>
      </c:catAx>
      <c:valAx>
        <c:axId val="82515456"/>
        <c:scaling>
          <c:orientation val="minMax"/>
        </c:scaling>
        <c:axPos val="l"/>
        <c:majorGridlines/>
        <c:numFmt formatCode="General" sourceLinked="1"/>
        <c:tickLblPos val="nextTo"/>
        <c:crossAx val="825139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3668614547397271E-2"/>
          <c:y val="0.10161022120822054"/>
          <c:w val="0.94214338666191777"/>
          <c:h val="0.7869831872207497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dLbls>
          <c:showVal val="1"/>
        </c:dLbls>
        <c:overlap val="-25"/>
        <c:axId val="82561664"/>
        <c:axId val="83038592"/>
      </c:barChart>
      <c:catAx>
        <c:axId val="82561664"/>
        <c:scaling>
          <c:orientation val="minMax"/>
        </c:scaling>
        <c:delete val="1"/>
        <c:axPos val="b"/>
        <c:majorTickMark val="none"/>
        <c:tickLblPos val="nextTo"/>
        <c:crossAx val="83038592"/>
        <c:crosses val="autoZero"/>
        <c:auto val="1"/>
        <c:lblAlgn val="ctr"/>
        <c:lblOffset val="100"/>
      </c:catAx>
      <c:valAx>
        <c:axId val="8303859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2561664"/>
        <c:crosses val="autoZero"/>
        <c:crossBetween val="between"/>
      </c:valAx>
    </c:plotArea>
    <c:legend>
      <c:legendPos val="t"/>
      <c:layout/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2.9392117568470291E-2"/>
          <c:y val="0.13567840573453122"/>
          <c:w val="0.6927187708750836"/>
          <c:h val="0.8260274254229970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explosion val="12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explosion val="6"/>
            <c:spPr>
              <a:solidFill>
                <a:srgbClr val="FF0000"/>
              </a:solidFill>
            </c:spPr>
          </c:dPt>
          <c:dPt>
            <c:idx val="2"/>
            <c:explosion val="7"/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65</c:v>
                </c:pt>
                <c:pt idx="2">
                  <c:v>10</c:v>
                </c:pt>
              </c:numCache>
            </c:numRef>
          </c:val>
        </c:ser>
        <c:firstSliceAng val="0"/>
      </c:pieChart>
    </c:plotArea>
    <c:legend>
      <c:legendPos val="t"/>
      <c:legendEntry>
        <c:idx val="0"/>
        <c:txPr>
          <a:bodyPr/>
          <a:lstStyle/>
          <a:p>
            <a:pPr>
              <a:defRPr sz="1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5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ru-RU"/>
          </a:p>
        </c:txPr>
      </c:legendEntry>
      <c:layout>
        <c:manualLayout>
          <c:xMode val="edge"/>
          <c:yMode val="edge"/>
          <c:x val="0.14764088876117418"/>
          <c:y val="3.8294261542258977E-2"/>
          <c:w val="0.66446666775834651"/>
          <c:h val="7.0939825264303688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hape val="cone"/>
        <c:axId val="83083648"/>
        <c:axId val="83086720"/>
        <c:axId val="0"/>
      </c:bar3DChart>
      <c:catAx>
        <c:axId val="83083648"/>
        <c:scaling>
          <c:orientation val="minMax"/>
        </c:scaling>
        <c:delete val="1"/>
        <c:axPos val="b"/>
        <c:tickLblPos val="none"/>
        <c:crossAx val="83086720"/>
        <c:crosses val="autoZero"/>
        <c:auto val="1"/>
        <c:lblAlgn val="ctr"/>
        <c:lblOffset val="100"/>
      </c:catAx>
      <c:valAx>
        <c:axId val="83086720"/>
        <c:scaling>
          <c:orientation val="minMax"/>
        </c:scaling>
        <c:axPos val="l"/>
        <c:majorGridlines/>
        <c:numFmt formatCode="General" sourceLinked="1"/>
        <c:tickLblPos val="nextTo"/>
        <c:crossAx val="830836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0675051202123764"/>
          <c:y val="4.0406219629734286E-2"/>
          <c:w val="0.65120981158819746"/>
          <c:h val="0.8394744090764731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hape val="cone"/>
        <c:axId val="82133760"/>
        <c:axId val="82135296"/>
        <c:axId val="0"/>
      </c:bar3DChart>
      <c:catAx>
        <c:axId val="82133760"/>
        <c:scaling>
          <c:orientation val="minMax"/>
        </c:scaling>
        <c:delete val="1"/>
        <c:axPos val="b"/>
        <c:tickLblPos val="nextTo"/>
        <c:crossAx val="82135296"/>
        <c:crosses val="autoZero"/>
        <c:auto val="1"/>
        <c:lblAlgn val="ctr"/>
        <c:lblOffset val="100"/>
      </c:catAx>
      <c:valAx>
        <c:axId val="82135296"/>
        <c:scaling>
          <c:orientation val="minMax"/>
        </c:scaling>
        <c:axPos val="l"/>
        <c:majorGridlines/>
        <c:numFmt formatCode="General" sourceLinked="1"/>
        <c:tickLblPos val="nextTo"/>
        <c:crossAx val="821337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справились с замечаниями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hape val="pyramid"/>
        <c:axId val="83175296"/>
        <c:axId val="83176832"/>
        <c:axId val="0"/>
      </c:bar3DChart>
      <c:catAx>
        <c:axId val="83175296"/>
        <c:scaling>
          <c:orientation val="minMax"/>
        </c:scaling>
        <c:delete val="1"/>
        <c:axPos val="b"/>
        <c:majorTickMark val="none"/>
        <c:tickLblPos val="nextTo"/>
        <c:crossAx val="83176832"/>
        <c:crosses val="autoZero"/>
        <c:auto val="1"/>
        <c:lblAlgn val="ctr"/>
        <c:lblOffset val="100"/>
      </c:catAx>
      <c:valAx>
        <c:axId val="831768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1752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50"/>
          </a:pPr>
          <a:endParaRPr lang="ru-RU"/>
        </a:p>
      </c:txPr>
    </c:legend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справились с замечаниями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hape val="pyramid"/>
        <c:axId val="83336576"/>
        <c:axId val="83338368"/>
        <c:axId val="0"/>
      </c:bar3DChart>
      <c:catAx>
        <c:axId val="83336576"/>
        <c:scaling>
          <c:orientation val="minMax"/>
        </c:scaling>
        <c:delete val="1"/>
        <c:axPos val="b"/>
        <c:majorTickMark val="none"/>
        <c:tickLblPos val="nextTo"/>
        <c:crossAx val="83338368"/>
        <c:crosses val="autoZero"/>
        <c:auto val="1"/>
        <c:lblAlgn val="ctr"/>
        <c:lblOffset val="100"/>
      </c:catAx>
      <c:valAx>
        <c:axId val="833383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336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403973532636571"/>
          <c:y val="0.32663873823200801"/>
          <c:w val="0.33330743199040608"/>
          <c:h val="0.35318712475407804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Лист1!$A$3</c:f>
              <c:strCache>
                <c:ptCount val="1"/>
                <c:pt idx="0">
                  <c:v>Высокий </c:v>
                </c:pt>
              </c:strCache>
            </c:strRef>
          </c:tx>
          <c:cat>
            <c:strRef>
              <c:f>Лист1!$B$2:$E$2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51</c:v>
                </c:pt>
                <c:pt idx="1">
                  <c:v>50</c:v>
                </c:pt>
                <c:pt idx="2">
                  <c:v>49</c:v>
                </c:pt>
                <c:pt idx="3">
                  <c:v>48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Хороший </c:v>
                </c:pt>
              </c:strCache>
            </c:strRef>
          </c:tx>
          <c:cat>
            <c:strRef>
              <c:f>Лист1!$B$2:$E$2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Лист1!$B$4:$E$4</c:f>
              <c:numCache>
                <c:formatCode>General</c:formatCode>
                <c:ptCount val="4"/>
                <c:pt idx="0">
                  <c:v>30</c:v>
                </c:pt>
                <c:pt idx="1">
                  <c:v>39</c:v>
                </c:pt>
                <c:pt idx="2">
                  <c:v>41</c:v>
                </c:pt>
                <c:pt idx="3">
                  <c:v>48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Средний </c:v>
                </c:pt>
              </c:strCache>
            </c:strRef>
          </c:tx>
          <c:cat>
            <c:strRef>
              <c:f>Лист1!$B$2:$E$2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Лист1!$B$5:$E$5</c:f>
              <c:numCache>
                <c:formatCode>General</c:formatCode>
                <c:ptCount val="4"/>
                <c:pt idx="0">
                  <c:v>17</c:v>
                </c:pt>
                <c:pt idx="1">
                  <c:v>40</c:v>
                </c:pt>
                <c:pt idx="2">
                  <c:v>38</c:v>
                </c:pt>
                <c:pt idx="3">
                  <c:v>36</c:v>
                </c:pt>
              </c:numCache>
            </c:numRef>
          </c:val>
        </c:ser>
        <c:ser>
          <c:idx val="3"/>
          <c:order val="3"/>
          <c:tx>
            <c:strRef>
              <c:f>Лист1!$A$6</c:f>
              <c:strCache>
                <c:ptCount val="1"/>
                <c:pt idx="0">
                  <c:v>Низкий   </c:v>
                </c:pt>
              </c:strCache>
            </c:strRef>
          </c:tx>
          <c:cat>
            <c:strRef>
              <c:f>Лист1!$B$2:$E$2</c:f>
              <c:strCache>
                <c:ptCount val="4"/>
                <c:pt idx="0">
                  <c:v>2009 год </c:v>
                </c:pt>
                <c:pt idx="1">
                  <c:v>2010 год </c:v>
                </c:pt>
                <c:pt idx="2">
                  <c:v>2011 год </c:v>
                </c:pt>
                <c:pt idx="3">
                  <c:v>2012 год </c:v>
                </c:pt>
              </c:strCache>
            </c:strRef>
          </c:cat>
          <c:val>
            <c:numRef>
              <c:f>Лист1!$B$6:$E$6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axId val="51528064"/>
        <c:axId val="51529600"/>
      </c:barChart>
      <c:catAx>
        <c:axId val="5152806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51529600"/>
        <c:crosses val="autoZero"/>
        <c:auto val="1"/>
        <c:lblAlgn val="ctr"/>
        <c:lblOffset val="100"/>
      </c:catAx>
      <c:valAx>
        <c:axId val="515296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515280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письмо под диктовку</c:v>
                </c:pt>
                <c:pt idx="1">
                  <c:v>списывание</c:v>
                </c:pt>
                <c:pt idx="2">
                  <c:v>решение примеров</c:v>
                </c:pt>
                <c:pt idx="3">
                  <c:v>умение решать задачи</c:v>
                </c:pt>
                <c:pt idx="4">
                  <c:v>умение читать</c:v>
                </c:pt>
                <c:pt idx="5">
                  <c:v>осознанность прочитанного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40</c:v>
                </c:pt>
                <c:pt idx="1">
                  <c:v>41</c:v>
                </c:pt>
                <c:pt idx="2">
                  <c:v>58</c:v>
                </c:pt>
                <c:pt idx="3">
                  <c:v>34</c:v>
                </c:pt>
                <c:pt idx="4">
                  <c:v>68</c:v>
                </c:pt>
                <c:pt idx="5">
                  <c:v>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середина года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письмо под диктовку</c:v>
                </c:pt>
                <c:pt idx="1">
                  <c:v>списывание</c:v>
                </c:pt>
                <c:pt idx="2">
                  <c:v>решение примеров</c:v>
                </c:pt>
                <c:pt idx="3">
                  <c:v>умение решать задачи</c:v>
                </c:pt>
                <c:pt idx="4">
                  <c:v>умение читать</c:v>
                </c:pt>
                <c:pt idx="5">
                  <c:v>осознанность прочитанного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50</c:v>
                </c:pt>
                <c:pt idx="1">
                  <c:v>63</c:v>
                </c:pt>
                <c:pt idx="2">
                  <c:v>80</c:v>
                </c:pt>
                <c:pt idx="3">
                  <c:v>41</c:v>
                </c:pt>
                <c:pt idx="4">
                  <c:v>72</c:v>
                </c:pt>
                <c:pt idx="5">
                  <c:v>49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конец года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письмо под диктовку</c:v>
                </c:pt>
                <c:pt idx="1">
                  <c:v>списывание</c:v>
                </c:pt>
                <c:pt idx="2">
                  <c:v>решение примеров</c:v>
                </c:pt>
                <c:pt idx="3">
                  <c:v>умение решать задачи</c:v>
                </c:pt>
                <c:pt idx="4">
                  <c:v>умение читать</c:v>
                </c:pt>
                <c:pt idx="5">
                  <c:v>осознанность прочитанного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55</c:v>
                </c:pt>
                <c:pt idx="1">
                  <c:v>68</c:v>
                </c:pt>
                <c:pt idx="2">
                  <c:v>70</c:v>
                </c:pt>
                <c:pt idx="3">
                  <c:v>45</c:v>
                </c:pt>
                <c:pt idx="4">
                  <c:v>85</c:v>
                </c:pt>
                <c:pt idx="5">
                  <c:v>55</c:v>
                </c:pt>
              </c:numCache>
            </c:numRef>
          </c:val>
        </c:ser>
        <c:shape val="box"/>
        <c:axId val="83636224"/>
        <c:axId val="83637760"/>
        <c:axId val="0"/>
      </c:bar3DChart>
      <c:catAx>
        <c:axId val="83636224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3637760"/>
        <c:crosses val="autoZero"/>
        <c:auto val="1"/>
        <c:lblAlgn val="ctr"/>
        <c:lblOffset val="100"/>
      </c:catAx>
      <c:valAx>
        <c:axId val="83637760"/>
        <c:scaling>
          <c:orientation val="minMax"/>
        </c:scaling>
        <c:axPos val="l"/>
        <c:majorGridlines/>
        <c:numFmt formatCode="General" sourceLinked="1"/>
        <c:tickLblPos val="nextTo"/>
        <c:crossAx val="83636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838370392959385"/>
          <c:y val="0.58468669092201542"/>
          <c:w val="0.121331703223439"/>
          <c:h val="0.20936792865080939"/>
        </c:manualLayout>
      </c:layout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v>2011-2012</c:v>
          </c:tx>
          <c:cat>
            <c:strRef>
              <c:f>Лист1!$B$1:$D$1</c:f>
              <c:strCache>
                <c:ptCount val="3"/>
                <c:pt idx="0">
                  <c:v>Школьный уровень (участников)</c:v>
                </c:pt>
                <c:pt idx="1">
                  <c:v>Районный уровень (победители)</c:v>
                </c:pt>
                <c:pt idx="2">
                  <c:v>Областной. Всероссийский  уровень</c:v>
                </c:pt>
              </c:strCache>
            </c:strRef>
          </c:cat>
          <c:val>
            <c:numRef>
              <c:f>Лист1!$B$23:$D$23</c:f>
              <c:numCache>
                <c:formatCode>General</c:formatCode>
                <c:ptCount val="3"/>
                <c:pt idx="0">
                  <c:v>779</c:v>
                </c:pt>
                <c:pt idx="1">
                  <c:v>108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v>2010-2011</c:v>
          </c:tx>
          <c:cat>
            <c:strRef>
              <c:f>Лист1!$B$1:$D$1</c:f>
              <c:strCache>
                <c:ptCount val="3"/>
                <c:pt idx="0">
                  <c:v>Школьный уровень (участников)</c:v>
                </c:pt>
                <c:pt idx="1">
                  <c:v>Районный уровень (победители)</c:v>
                </c:pt>
                <c:pt idx="2">
                  <c:v>Областной. Всероссийский  уровень</c:v>
                </c:pt>
              </c:strCache>
            </c:strRef>
          </c:cat>
          <c:val>
            <c:numRef>
              <c:f>Лист1!$I$14:$K$14</c:f>
              <c:numCache>
                <c:formatCode>General</c:formatCode>
                <c:ptCount val="3"/>
                <c:pt idx="0">
                  <c:v>140</c:v>
                </c:pt>
                <c:pt idx="1">
                  <c:v>47</c:v>
                </c:pt>
                <c:pt idx="2">
                  <c:v>4</c:v>
                </c:pt>
              </c:numCache>
            </c:numRef>
          </c:val>
        </c:ser>
        <c:shape val="cylinder"/>
        <c:axId val="51550848"/>
        <c:axId val="51560832"/>
        <c:axId val="51456192"/>
      </c:bar3DChart>
      <c:catAx>
        <c:axId val="515508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>
                <a:latin typeface="Times New Roman" pitchFamily="18" charset="0"/>
                <a:ea typeface="Segoe UI" pitchFamily="34" charset="0"/>
                <a:cs typeface="Times New Roman" pitchFamily="18" charset="0"/>
              </a:defRPr>
            </a:pPr>
            <a:endParaRPr lang="ru-RU"/>
          </a:p>
        </c:txPr>
        <c:crossAx val="51560832"/>
        <c:crosses val="autoZero"/>
        <c:auto val="1"/>
        <c:lblAlgn val="ctr"/>
        <c:lblOffset val="100"/>
      </c:catAx>
      <c:valAx>
        <c:axId val="515608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1550848"/>
        <c:crosses val="autoZero"/>
        <c:crossBetween val="between"/>
      </c:valAx>
      <c:serAx>
        <c:axId val="51456192"/>
        <c:scaling>
          <c:orientation val="minMax"/>
        </c:scaling>
        <c:delete val="1"/>
        <c:axPos val="b"/>
        <c:majorTickMark val="none"/>
        <c:tickLblPos val="none"/>
        <c:crossAx val="51560832"/>
        <c:crosses val="autoZero"/>
      </c:serAx>
    </c:plotArea>
    <c:legend>
      <c:legendPos val="r"/>
      <c:layout/>
      <c:txPr>
        <a:bodyPr/>
        <a:lstStyle/>
        <a:p>
          <a:pPr>
            <a:defRPr sz="11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Лист2!$A$3</c:f>
              <c:strCache>
                <c:ptCount val="1"/>
                <c:pt idx="0">
                  <c:v>1 основная</c:v>
                </c:pt>
              </c:strCache>
            </c:strRef>
          </c:tx>
          <c:cat>
            <c:strRef>
              <c:f>Лист2!$B$2:$D$2</c:f>
              <c:strCache>
                <c:ptCount val="3"/>
                <c:pt idx="0">
                  <c:v>2009-2010 уч.г.</c:v>
                </c:pt>
                <c:pt idx="1">
                  <c:v>2010-2011 уч.г.</c:v>
                </c:pt>
                <c:pt idx="2">
                  <c:v>2011-2012 уч.г.</c:v>
                </c:pt>
              </c:strCache>
            </c:str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Лист2!$A$4</c:f>
              <c:strCache>
                <c:ptCount val="1"/>
                <c:pt idx="0">
                  <c:v>2 основная</c:v>
                </c:pt>
              </c:strCache>
            </c:strRef>
          </c:tx>
          <c:cat>
            <c:strRef>
              <c:f>Лист2!$B$2:$D$2</c:f>
              <c:strCache>
                <c:ptCount val="3"/>
                <c:pt idx="0">
                  <c:v>2009-2010 уч.г.</c:v>
                </c:pt>
                <c:pt idx="1">
                  <c:v>2010-2011 уч.г.</c:v>
                </c:pt>
                <c:pt idx="2">
                  <c:v>2011-2012 уч.г.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>
                  <c:v>28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</c:ser>
        <c:ser>
          <c:idx val="2"/>
          <c:order val="2"/>
          <c:tx>
            <c:strRef>
              <c:f>Лист2!$A$5</c:f>
              <c:strCache>
                <c:ptCount val="1"/>
                <c:pt idx="0">
                  <c:v>3 основная</c:v>
                </c:pt>
              </c:strCache>
            </c:strRef>
          </c:tx>
          <c:cat>
            <c:strRef>
              <c:f>Лист2!$B$2:$D$2</c:f>
              <c:strCache>
                <c:ptCount val="3"/>
                <c:pt idx="0">
                  <c:v>2009-2010 уч.г.</c:v>
                </c:pt>
                <c:pt idx="1">
                  <c:v>2010-2011 уч.г.</c:v>
                </c:pt>
                <c:pt idx="2">
                  <c:v>2011-2012 уч.г.</c:v>
                </c:pt>
              </c:strCache>
            </c:strRef>
          </c:cat>
          <c:val>
            <c:numRef>
              <c:f>Лист2!$B$5:$D$5</c:f>
              <c:numCache>
                <c:formatCode>General</c:formatCode>
                <c:ptCount val="3"/>
                <c:pt idx="0">
                  <c:v>17</c:v>
                </c:pt>
                <c:pt idx="1">
                  <c:v>12</c:v>
                </c:pt>
                <c:pt idx="2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Лист2!$A$6</c:f>
              <c:strCache>
                <c:ptCount val="1"/>
                <c:pt idx="0">
                  <c:v>подготовительная</c:v>
                </c:pt>
              </c:strCache>
            </c:strRef>
          </c:tx>
          <c:cat>
            <c:strRef>
              <c:f>Лист2!$B$2:$D$2</c:f>
              <c:strCache>
                <c:ptCount val="3"/>
                <c:pt idx="0">
                  <c:v>2009-2010 уч.г.</c:v>
                </c:pt>
                <c:pt idx="1">
                  <c:v>2010-2011 уч.г.</c:v>
                </c:pt>
                <c:pt idx="2">
                  <c:v>2011-2012 уч.г.</c:v>
                </c:pt>
              </c:strCache>
            </c:strRef>
          </c:cat>
          <c:val>
            <c:numRef>
              <c:f>Лист2!$B$6:$D$6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hape val="box"/>
        <c:axId val="51617792"/>
        <c:axId val="51619328"/>
        <c:axId val="0"/>
      </c:bar3DChart>
      <c:catAx>
        <c:axId val="5161779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1619328"/>
        <c:crosses val="autoZero"/>
        <c:auto val="1"/>
        <c:lblAlgn val="ctr"/>
        <c:lblOffset val="100"/>
      </c:catAx>
      <c:valAx>
        <c:axId val="51619328"/>
        <c:scaling>
          <c:orientation val="minMax"/>
        </c:scaling>
        <c:axPos val="l"/>
        <c:majorGridlines/>
        <c:numFmt formatCode="General" sourceLinked="1"/>
        <c:tickLblPos val="nextTo"/>
        <c:crossAx val="51617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696536122805552"/>
          <c:y val="0.19879365397451737"/>
          <c:w val="0.2840912376615467"/>
          <c:h val="0.31235624266017936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9901917372528293E-2"/>
          <c:y val="3.9760136277396003E-2"/>
          <c:w val="0.87491474654757428"/>
          <c:h val="0.6730150081727676"/>
        </c:manualLayout>
      </c:layout>
      <c:areaChart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2011 год</c:v>
                </c:pt>
              </c:strCache>
            </c:strRef>
          </c:tx>
          <c:spPr>
            <a:solidFill>
              <a:srgbClr val="9999FF"/>
            </a:solidFill>
            <a:ln w="12702">
              <a:solidFill>
                <a:srgbClr val="000000"/>
              </a:solidFill>
              <a:prstDash val="solid"/>
            </a:ln>
          </c:spPr>
          <c:dLbls>
            <c:spPr>
              <a:noFill/>
              <a:ln w="25404">
                <a:noFill/>
              </a:ln>
            </c:spPr>
            <c:txPr>
              <a:bodyPr/>
              <a:lstStyle/>
              <a:p>
                <a:pPr>
                  <a:defRPr sz="5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Sheet1!$B$1:$T$1</c:f>
              <c:strCache>
                <c:ptCount val="12"/>
                <c:pt idx="0">
                  <c:v>Нервные болезни</c:v>
                </c:pt>
                <c:pt idx="2">
                  <c:v>ОРВИ</c:v>
                </c:pt>
                <c:pt idx="4">
                  <c:v>Кожные болезни </c:v>
                </c:pt>
                <c:pt idx="5">
                  <c:v>Заб-е верхних дыхатеьных путей</c:v>
                </c:pt>
                <c:pt idx="6">
                  <c:v>Лор заболевания</c:v>
                </c:pt>
                <c:pt idx="7">
                  <c:v>Глазные болезни</c:v>
                </c:pt>
                <c:pt idx="8">
                  <c:v>ЖКТ</c:v>
                </c:pt>
                <c:pt idx="9">
                  <c:v>ССС</c:v>
                </c:pt>
                <c:pt idx="10">
                  <c:v>Мочевыводящая с-ма</c:v>
                </c:pt>
                <c:pt idx="11">
                  <c:v>Хирургические заб-я</c:v>
                </c:pt>
              </c:strCache>
            </c:strRef>
          </c:cat>
          <c:val>
            <c:numRef>
              <c:f>Sheet1!$B$2:$T$2</c:f>
              <c:numCache>
                <c:formatCode>General</c:formatCode>
                <c:ptCount val="12"/>
                <c:pt idx="0">
                  <c:v>10</c:v>
                </c:pt>
                <c:pt idx="2">
                  <c:v>184</c:v>
                </c:pt>
                <c:pt idx="4">
                  <c:v>13</c:v>
                </c:pt>
                <c:pt idx="6">
                  <c:v>12</c:v>
                </c:pt>
                <c:pt idx="7">
                  <c:v>1</c:v>
                </c:pt>
                <c:pt idx="8">
                  <c:v>10</c:v>
                </c:pt>
                <c:pt idx="9">
                  <c:v>1</c:v>
                </c:pt>
                <c:pt idx="10">
                  <c:v>2</c:v>
                </c:pt>
                <c:pt idx="11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2012 год</c:v>
                </c:pt>
              </c:strCache>
            </c:strRef>
          </c:tx>
          <c:spPr>
            <a:solidFill>
              <a:srgbClr val="993366"/>
            </a:solidFill>
            <a:ln w="12702">
              <a:solidFill>
                <a:srgbClr val="000000"/>
              </a:solidFill>
              <a:prstDash val="solid"/>
            </a:ln>
          </c:spPr>
          <c:dLbls>
            <c:spPr>
              <a:noFill/>
              <a:ln w="25404">
                <a:noFill/>
              </a:ln>
            </c:spPr>
            <c:txPr>
              <a:bodyPr/>
              <a:lstStyle/>
              <a:p>
                <a:pPr>
                  <a:defRPr sz="5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Sheet1!$B$1:$T$1</c:f>
              <c:strCache>
                <c:ptCount val="12"/>
                <c:pt idx="0">
                  <c:v>Нервные болезни</c:v>
                </c:pt>
                <c:pt idx="2">
                  <c:v>ОРВИ</c:v>
                </c:pt>
                <c:pt idx="4">
                  <c:v>Кожные болезни </c:v>
                </c:pt>
                <c:pt idx="5">
                  <c:v>Заб-е верхних дыхатеьных путей</c:v>
                </c:pt>
                <c:pt idx="6">
                  <c:v>Лор заболевания</c:v>
                </c:pt>
                <c:pt idx="7">
                  <c:v>Глазные болезни</c:v>
                </c:pt>
                <c:pt idx="8">
                  <c:v>ЖКТ</c:v>
                </c:pt>
                <c:pt idx="9">
                  <c:v>ССС</c:v>
                </c:pt>
                <c:pt idx="10">
                  <c:v>Мочевыводящая с-ма</c:v>
                </c:pt>
                <c:pt idx="11">
                  <c:v>Хирургические заб-я</c:v>
                </c:pt>
              </c:strCache>
            </c:strRef>
          </c:cat>
          <c:val>
            <c:numRef>
              <c:f>Sheet1!$B$3:$T$3</c:f>
              <c:numCache>
                <c:formatCode>General</c:formatCode>
                <c:ptCount val="12"/>
                <c:pt idx="0">
                  <c:v>7</c:v>
                </c:pt>
                <c:pt idx="2">
                  <c:v>32</c:v>
                </c:pt>
                <c:pt idx="4">
                  <c:v>4</c:v>
                </c:pt>
                <c:pt idx="5">
                  <c:v>115</c:v>
                </c:pt>
                <c:pt idx="6">
                  <c:v>34</c:v>
                </c:pt>
                <c:pt idx="8">
                  <c:v>16</c:v>
                </c:pt>
                <c:pt idx="9">
                  <c:v>1</c:v>
                </c:pt>
                <c:pt idx="10">
                  <c:v>2</c:v>
                </c:pt>
                <c:pt idx="11">
                  <c:v>14</c:v>
                </c:pt>
              </c:numCache>
            </c:numRef>
          </c:val>
        </c:ser>
        <c:dLbls>
          <c:showVal val="1"/>
        </c:dLbls>
        <c:axId val="81993088"/>
        <c:axId val="81826944"/>
      </c:areaChart>
      <c:catAx>
        <c:axId val="8199308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826944"/>
        <c:crosses val="autoZero"/>
        <c:auto val="1"/>
        <c:lblAlgn val="ctr"/>
        <c:lblOffset val="100"/>
        <c:tickMarkSkip val="1"/>
      </c:catAx>
      <c:valAx>
        <c:axId val="8182694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993088"/>
        <c:crosses val="autoZero"/>
        <c:crossBetween val="midCat"/>
      </c:valAx>
      <c:dTable>
        <c:showHorzBorder val="1"/>
        <c:showVertBorder val="1"/>
        <c:showOutline val="1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 rtl="0">
              <a:defRPr sz="3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dTable>
      <c:spPr>
        <a:solidFill>
          <a:srgbClr val="C0C0C0"/>
        </a:solidFill>
        <a:ln w="12702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2728797445796015"/>
          <c:y val="0.85870636504552833"/>
          <c:w val="0.39864255565324247"/>
          <c:h val="9.8901098901099688E-2"/>
        </c:manualLayout>
      </c:layout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4.4798910073282114E-2"/>
          <c:y val="4.7267404241213062E-2"/>
          <c:w val="0.7533298545768442"/>
          <c:h val="0.5031083555657553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ССС</c:v>
                </c:pt>
                <c:pt idx="1">
                  <c:v>Болезни обмена веществ</c:v>
                </c:pt>
                <c:pt idx="2">
                  <c:v>Болезни почек и мочевыводящих путей</c:v>
                </c:pt>
                <c:pt idx="3">
                  <c:v>Болезни костно -мышечной системы</c:v>
                </c:pt>
                <c:pt idx="4">
                  <c:v>Заболевания лор. органов</c:v>
                </c:pt>
                <c:pt idx="5">
                  <c:v>Глазные заболевания</c:v>
                </c:pt>
                <c:pt idx="6">
                  <c:v>Нервные болезни</c:v>
                </c:pt>
                <c:pt idx="7">
                  <c:v>Болезни органов пищеварения</c:v>
                </c:pt>
                <c:pt idx="8">
                  <c:v>Болезни органов дыхания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</c:v>
                </c:pt>
                <c:pt idx="1">
                  <c:v>12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4</c:v>
                </c:pt>
                <c:pt idx="6">
                  <c:v>13</c:v>
                </c:pt>
                <c:pt idx="7">
                  <c:v>13</c:v>
                </c:pt>
                <c:pt idx="8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ССС</c:v>
                </c:pt>
                <c:pt idx="1">
                  <c:v>Болезни обмена веществ</c:v>
                </c:pt>
                <c:pt idx="2">
                  <c:v>Болезни почек и мочевыводящих путей</c:v>
                </c:pt>
                <c:pt idx="3">
                  <c:v>Болезни костно -мышечной системы</c:v>
                </c:pt>
                <c:pt idx="4">
                  <c:v>Заболевания лор. органов</c:v>
                </c:pt>
                <c:pt idx="5">
                  <c:v>Глазные заболевания</c:v>
                </c:pt>
                <c:pt idx="6">
                  <c:v>Нервные болезни</c:v>
                </c:pt>
                <c:pt idx="7">
                  <c:v>Болезни органов пищеварения</c:v>
                </c:pt>
                <c:pt idx="8">
                  <c:v>Болезни органов дыхания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6</c:v>
                </c:pt>
                <c:pt idx="1">
                  <c:v>10</c:v>
                </c:pt>
                <c:pt idx="2">
                  <c:v>2</c:v>
                </c:pt>
                <c:pt idx="3">
                  <c:v>15</c:v>
                </c:pt>
                <c:pt idx="4">
                  <c:v>1</c:v>
                </c:pt>
                <c:pt idx="5">
                  <c:v>11</c:v>
                </c:pt>
                <c:pt idx="6">
                  <c:v>14</c:v>
                </c:pt>
                <c:pt idx="7">
                  <c:v>11</c:v>
                </c:pt>
                <c:pt idx="8">
                  <c:v>7</c:v>
                </c:pt>
              </c:numCache>
            </c:numRef>
          </c:val>
        </c:ser>
        <c:shape val="box"/>
        <c:axId val="51722496"/>
        <c:axId val="51736576"/>
        <c:axId val="0"/>
      </c:bar3DChart>
      <c:catAx>
        <c:axId val="517224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1736576"/>
        <c:crosses val="autoZero"/>
        <c:auto val="1"/>
        <c:lblAlgn val="ctr"/>
        <c:lblOffset val="100"/>
      </c:catAx>
      <c:valAx>
        <c:axId val="51736576"/>
        <c:scaling>
          <c:orientation val="minMax"/>
        </c:scaling>
        <c:axPos val="l"/>
        <c:majorGridlines/>
        <c:numFmt formatCode="General" sourceLinked="1"/>
        <c:tickLblPos val="nextTo"/>
        <c:crossAx val="51722496"/>
        <c:crosses val="autoZero"/>
        <c:crossBetween val="between"/>
      </c:val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 бегло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  <c:pt idx="3">
                  <c:v>не знает букв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читает по слогам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  <c:pt idx="3">
                  <c:v>не знает букв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знает буквы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  <c:pt idx="3">
                  <c:v>не знает букв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знает букв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  <c:pt idx="3">
                  <c:v>не знает букв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14</c:v>
                </c:pt>
              </c:numCache>
            </c:numRef>
          </c:val>
        </c:ser>
        <c:overlap val="100"/>
        <c:axId val="81832960"/>
        <c:axId val="81887616"/>
      </c:barChart>
      <c:catAx>
        <c:axId val="81832960"/>
        <c:scaling>
          <c:orientation val="minMax"/>
        </c:scaling>
        <c:axPos val="b"/>
        <c:tickLblPos val="nextTo"/>
        <c:crossAx val="81887616"/>
        <c:crosses val="autoZero"/>
        <c:auto val="1"/>
        <c:lblAlgn val="ctr"/>
        <c:lblOffset val="100"/>
      </c:catAx>
      <c:valAx>
        <c:axId val="81887616"/>
        <c:scaling>
          <c:orientation val="minMax"/>
        </c:scaling>
        <c:axPos val="l"/>
        <c:majorGridlines/>
        <c:numFmt formatCode="General" sourceLinked="1"/>
        <c:tickLblPos val="nextTo"/>
        <c:crossAx val="818329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033185506984034E-2"/>
          <c:y val="4.1582470730484516E-2"/>
          <c:w val="0.58124041391377845"/>
          <c:h val="0.79105488218467113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 бегло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читает по слогам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знает буквы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читает бегло</c:v>
                </c:pt>
                <c:pt idx="1">
                  <c:v>читает по слогам</c:v>
                </c:pt>
                <c:pt idx="2">
                  <c:v>знает буквы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14</c:v>
                </c:pt>
              </c:numCache>
            </c:numRef>
          </c:val>
        </c:ser>
        <c:overlap val="100"/>
        <c:axId val="81917056"/>
        <c:axId val="81918592"/>
      </c:barChart>
      <c:catAx>
        <c:axId val="81917056"/>
        <c:scaling>
          <c:orientation val="minMax"/>
        </c:scaling>
        <c:axPos val="b"/>
        <c:tickLblPos val="nextTo"/>
        <c:crossAx val="81918592"/>
        <c:crosses val="autoZero"/>
        <c:auto val="1"/>
        <c:lblAlgn val="ctr"/>
        <c:lblOffset val="100"/>
      </c:catAx>
      <c:valAx>
        <c:axId val="81918592"/>
        <c:scaling>
          <c:orientation val="minMax"/>
        </c:scaling>
        <c:axPos val="l"/>
        <c:majorGridlines/>
        <c:numFmt formatCode="General" sourceLinked="1"/>
        <c:tickLblPos val="nextTo"/>
        <c:crossAx val="819170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умеет писать печатные буквы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умеет писать печатные буквы</c:v>
                </c:pt>
                <c:pt idx="1">
                  <c:v>умеет писать печатные и прописные буквы</c:v>
                </c:pt>
                <c:pt idx="2">
                  <c:v>не умеет писать буквы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умеет писать печатные и прописные буквы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умеет писать печатные буквы</c:v>
                </c:pt>
                <c:pt idx="1">
                  <c:v>умеет писать печатные и прописные буквы</c:v>
                </c:pt>
                <c:pt idx="2">
                  <c:v>не умеет писать буквы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умеет писать буквы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умеет писать печатные буквы</c:v>
                </c:pt>
                <c:pt idx="1">
                  <c:v>умеет писать печатные и прописные буквы</c:v>
                </c:pt>
                <c:pt idx="2">
                  <c:v>не умеет писать буквы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12</c:v>
                </c:pt>
              </c:numCache>
            </c:numRef>
          </c:val>
        </c:ser>
        <c:gapWidth val="55"/>
        <c:overlap val="100"/>
        <c:axId val="81959552"/>
        <c:axId val="81981824"/>
      </c:barChart>
      <c:catAx>
        <c:axId val="81959552"/>
        <c:scaling>
          <c:orientation val="minMax"/>
        </c:scaling>
        <c:axPos val="b"/>
        <c:majorTickMark val="none"/>
        <c:tickLblPos val="nextTo"/>
        <c:crossAx val="81981824"/>
        <c:crosses val="autoZero"/>
        <c:auto val="1"/>
        <c:lblAlgn val="ctr"/>
        <c:lblOffset val="100"/>
      </c:catAx>
      <c:valAx>
        <c:axId val="819818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19595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0.7395</cdr:x>
      <cdr:y>0.65844</cdr:y>
    </cdr:from>
    <cdr:to>
      <cdr:x>0.91597</cdr:x>
      <cdr:y>0.88615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44" y="3305184"/>
          <a:ext cx="1500198" cy="1143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0.73109</cdr:x>
      <cdr:y>0.55503</cdr:y>
    </cdr:from>
    <cdr:to>
      <cdr:x>0.97479</cdr:x>
      <cdr:y>0.95351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215085" y="2786083"/>
          <a:ext cx="2071724" cy="20002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2400" dirty="0" smtClean="0"/>
            <a:t>        - </a:t>
          </a:r>
          <a:r>
            <a:rPr lang="ru-RU" sz="2000" dirty="0" smtClean="0"/>
            <a:t>2010   год</a:t>
          </a:r>
        </a:p>
        <a:p xmlns:a="http://schemas.openxmlformats.org/drawingml/2006/main">
          <a:r>
            <a:rPr lang="ru-RU" sz="2000" dirty="0" smtClean="0"/>
            <a:t>          </a:t>
          </a:r>
        </a:p>
        <a:p xmlns:a="http://schemas.openxmlformats.org/drawingml/2006/main">
          <a:pPr algn="r"/>
          <a:r>
            <a:rPr lang="ru-RU" sz="2000" dirty="0"/>
            <a:t> </a:t>
          </a:r>
          <a:r>
            <a:rPr lang="ru-RU" sz="2000" dirty="0" smtClean="0"/>
            <a:t>         - 2011 год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0.78151</cdr:x>
      <cdr:y>0.58349</cdr:y>
    </cdr:from>
    <cdr:to>
      <cdr:x>0.83193</cdr:x>
      <cdr:y>0.65465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V="1">
          <a:off x="6643734" y="2928958"/>
          <a:ext cx="428627" cy="35718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0.78151</cdr:x>
      <cdr:y>0.75427</cdr:y>
    </cdr:from>
    <cdr:to>
      <cdr:x>0.83193</cdr:x>
      <cdr:y>0.82543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6643734" y="3786214"/>
          <a:ext cx="428627" cy="357201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FAD95-AA79-4CEA-B73D-D677A7A4A89E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099DF-4D81-4E74-8214-9694AD2FF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099DF-4D81-4E74-8214-9694AD2FF6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099DF-4D81-4E74-8214-9694AD2FF67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Мониторинговые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2011-  2012 год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Приложение к пункту Инновационная деятельность  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(итоговая ) аттестация выпускников 11 классов: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571612"/>
          <a:ext cx="7572428" cy="2440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38981"/>
                <a:gridCol w="1733447"/>
              </a:tblGrid>
              <a:tr h="24493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выпускников на конец года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93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Допущено выпускников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ГИА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232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выпускников, получивших по одной «2» по русскому языку, математике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232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выпускников получивших по две «2» по русскому языку, математике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выпускников,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получившие аттестаты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786" y="4071942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сравнению с предыдущим годом качество сдачи ЕГЭ составляет 100%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Трудоустройство выпускников 2011-2012 уч.года.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6" y="5143512"/>
          <a:ext cx="7643868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200"/>
                <a:gridCol w="1071570"/>
                <a:gridCol w="2500330"/>
                <a:gridCol w="2571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ВУЗ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Среднеспециальное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Вооруженные силы РФ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643206"/>
                <a:gridCol w="14715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обучающихся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охвата детей дополнительным образованием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2008-2009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405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2009-2010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421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451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437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Охват обучающихся дополнительным образованием </a:t>
            </a:r>
            <a:endParaRPr lang="ru-RU" sz="2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42913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Занятость обучающихся во внеурочное время дополнительным образованием способствует снижению количества правонарушений.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3"/>
          <a:ext cx="8429684" cy="5357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214842"/>
              </a:tblGrid>
              <a:tr h="423417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учатия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Результат участия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Конкурс публичных докладов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II 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«Мультимедийный урок»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 II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места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«Самый классный классный»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Номинация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«Лучшее образовательное учреждение»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«Конкурс-смотр УОУ»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место(область)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59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«Лучшее образовательное учреждение по подготовке новому учебному году»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Проект «КРУТО»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Проект «Я  живу на Российской земле»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Грант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59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Проект «Нужно знать и соблюдать правила дорожные»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7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Областной конкурс «Отечество»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59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«Лучшее освещение в школьной газете пропаганды ЗОЖ»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Достижение учреждения в конкурсах</a:t>
            </a:r>
            <a:endParaRPr lang="ru-RU" sz="36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74638"/>
            <a:ext cx="7858180" cy="7969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Заболеваемость за 2011-2012 года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64"/>
          <p:cNvGraphicFramePr>
            <a:graphicFrameLocks noGrp="1"/>
          </p:cNvGraphicFramePr>
          <p:nvPr>
            <p:ph idx="1"/>
          </p:nvPr>
        </p:nvGraphicFramePr>
        <p:xfrm>
          <a:off x="428596" y="1000108"/>
          <a:ext cx="8501122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1472" y="4379649"/>
            <a:ext cx="833899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диаграмме  видно, что заболеваемость в школе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этот период увеличивается. Особенно увеличились заболевания 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ОРВ и верхних дыхательных путей. Хотя меры профилактики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заболеваний                  проводятся в полном объеме: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итамины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оксолиновая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мазь,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соблюдение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санитарного режима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охват прививок от гриппа 95%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Диспансерное наблюдение </a:t>
            </a: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501122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/>
          <a:lstStyle/>
          <a:p>
            <a:pPr algn="ctr">
              <a:buNone/>
            </a:pP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общеучебных навыков обучающихся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–А класса,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 «Гармония»,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2011-2012 уч. год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3543296" cy="4786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000628" y="1857364"/>
          <a:ext cx="3714747" cy="4248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071546"/>
            <a:ext cx="3714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по обучению грамоте               </a:t>
            </a:r>
            <a:endParaRPr kumimoji="0" lang="ru-RU" sz="7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начало учебного года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857752" y="1142984"/>
            <a:ext cx="371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по обучению грамоте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конец 1 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полугодия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85926"/>
          <a:ext cx="442915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1785926"/>
          <a:ext cx="421484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28" y="1071546"/>
            <a:ext cx="3571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по русскому языку на конец 1 полугодия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71546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по русскому языку на начало года </a:t>
            </a:r>
            <a:endParaRPr lang="ru-RU" sz="1600" dirty="0" smtClean="0">
              <a:latin typeface="Arial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071934" y="4643446"/>
          <a:ext cx="4357718" cy="194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86116" y="414338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 русского языка на конец года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40005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1643050"/>
          <a:ext cx="413861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14282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4929190" y="1071546"/>
            <a:ext cx="3398838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по литературному чтению (техника чтения)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71472" y="1000108"/>
            <a:ext cx="3571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по литературному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чтению на конец учебного года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общеучебных навыков обучающихся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–Б класса,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 «Перспектива»,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2011-2012 уч. год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Показатели качества образования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воспитанности обучающихся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Проблемы социализации обучающихся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Дополнительное образование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работы с одаренными детьми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Состояние здоровья обучающихся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Достижение учреждения в конкурсах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обучения 1-а класс УМК «Гармония»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обучения 1-б класс УМК «Перспектива»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</a:rPr>
              <a:t>Области мониторинга:</a:t>
            </a:r>
            <a:endParaRPr lang="ru-RU" sz="36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02"/>
          <a:ext cx="3471858" cy="4078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643438" y="1857364"/>
          <a:ext cx="3786214" cy="3933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7224" y="107154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работать с книгой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100010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спланировать свою работу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4186238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1857364"/>
          <a:ext cx="4162425" cy="398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28662" y="1000108"/>
            <a:ext cx="27860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обосновать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оценку своей деятельности:                                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1142984"/>
            <a:ext cx="235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Самооценка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400052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929190" y="1928802"/>
          <a:ext cx="350046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4857752" y="1214423"/>
            <a:ext cx="3429024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Промежуточная диагностика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Март  2011 г.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28596" y="1214422"/>
            <a:ext cx="3786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Промежуточная диагностика                     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 2011 г.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00034" y="4857760"/>
            <a:ext cx="82153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на данный период обучения у 75 %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первоклассников сформированы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умения и навыки, 80% усвоили основные понятия, 85 % читают целыми словами,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80 % решают примеры сложения и вычитания в пределах 20, задачи в 2 действия.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Сравнительная диаграмма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785794"/>
          <a:ext cx="8643998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42910" y="3964900"/>
            <a:ext cx="78581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русскому языку диагностировалось 2 вида работ: письмо под диктовку и списывание с печатного текста. В обоих случаях отмечается рост успеваемости. От 40% до 55% и от 41% до 68% соответственно. По математике проверялись умения решать примеры на сложение и вычитание и умение решать задачи. Отмечается рост успеваемости только 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умении решать задачи (от 34% до 45%), в проверке решения примеров заметен спад (58% 80% 70%). Проверялась техника чтения: умение читать и осознанность прочитанного. Успеваемость возросла от 68% до 85% и от 43% до 55% соответственно.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8595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6226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2009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2011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ступень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61%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ступень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49%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ступень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29%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Показатели качества образования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643042" y="3714752"/>
          <a:ext cx="679133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2009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2011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Хороший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Низкий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Уровень воспитанности обучающихся 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571604" y="3500438"/>
          <a:ext cx="67151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протяжении нескольких лет учебный год начинается с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составления социального паспорта школы, где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отслеживаются дети поведенческого риска. Для работы с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этими детьми создан Совет профилактики.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Профилактическая работа в школе дает свои результаты.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Проблемы социализации обучающихся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428737"/>
          <a:ext cx="7786740" cy="22390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8826"/>
                <a:gridCol w="1185870"/>
                <a:gridCol w="1557348"/>
                <a:gridCol w="1557348"/>
                <a:gridCol w="1557348"/>
              </a:tblGrid>
              <a:tr h="60091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2008-2009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2009-2010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719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ВШК (совет профилактики)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КНД (район)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Государственная итоговая аттестация выпускников в новой форме (качество образования, %)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Анализируя данную таблицу можно сделать вывод: с каждым годом все больше обучающихся 9-х классов выбирают государственную (итоговую) аттестацию в новой форме, что для них является «генеральной репетицией» ЕГЭ. Также из таблицы видно, что все обучающиеся успешно прошли испытания.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ГИА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785926"/>
          <a:ext cx="6429420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4710"/>
                <a:gridCol w="1428760"/>
                <a:gridCol w="1785950"/>
              </a:tblGrid>
              <a:tr h="1729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862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язык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0955" indent="-20955"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31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59%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56%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40%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294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 школе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57%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3829048" cy="280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5974"/>
                <a:gridCol w="1643074"/>
              </a:tblGrid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–2,5%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–7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 – 60%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 – 60%</a:t>
                      </a: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– 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– 7,5%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Английский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язык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–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6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–2,5%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Анализ в % отношении предметов по выбору выпускников 11-х классов</a:t>
            </a:r>
            <a:endParaRPr lang="ru-RU" sz="2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571612"/>
            <a:ext cx="4214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Социально-гуманитарный профиль, существующий в школе более 4-х лет оправдывает себя, т.к. % обучающихся от общего количества выпускников выбирают ЕГЭ по профилю.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каждым годом расширяется спектр предметов по выбору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4357694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 ЕГЭ.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25 выпускников, сдававших обязательные предметы, набрали минимальное количество баллов, установленных Рособнадзором - 14 человек.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81328"/>
            <a:ext cx="8329642" cy="51623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2011 -2012 году учителя продолжили работу с одаренными детьми по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заранее утвержденному плану работы. Результативность работы учителей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мотивированными на учебную деятельность и одаренными детьми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подтверждается ростом, год от года призовых мест, завоеванных нашими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учениками на олимпиадах и конкурсах.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работы с одаренными детьми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3500438"/>
          <a:ext cx="778674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7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Состояние здоровья обучающихся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142984"/>
          <a:ext cx="871543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271</TotalTime>
  <Words>999</Words>
  <Application>Microsoft Office PowerPoint</Application>
  <PresentationFormat>Экран (4:3)</PresentationFormat>
  <Paragraphs>270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Мониторинговые исследования</vt:lpstr>
      <vt:lpstr>Области мониторинга:</vt:lpstr>
      <vt:lpstr>Показатели качества образования</vt:lpstr>
      <vt:lpstr>Уровень воспитанности обучающихся </vt:lpstr>
      <vt:lpstr>Проблемы социализации обучающихся</vt:lpstr>
      <vt:lpstr>ГИА </vt:lpstr>
      <vt:lpstr>Анализ в % отношении предметов по выбору выпускников 11-х классов</vt:lpstr>
      <vt:lpstr>Результаты работы с одаренными детьми</vt:lpstr>
      <vt:lpstr>Состояние здоровья обучающихся</vt:lpstr>
      <vt:lpstr>Слайд 10</vt:lpstr>
      <vt:lpstr>Охват обучающихся дополнительным образованием </vt:lpstr>
      <vt:lpstr>Достижение учреждения в конкурсах</vt:lpstr>
      <vt:lpstr>Заболеваемость за 2011-2012 года</vt:lpstr>
      <vt:lpstr>Диспансерное наблюдение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Сравнительная диаграмма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Мониторинговые исследования</dc:title>
  <dc:creator>Инна Владимировна</dc:creator>
  <cp:lastModifiedBy>Пользователь</cp:lastModifiedBy>
  <cp:revision>26</cp:revision>
  <dcterms:created xsi:type="dcterms:W3CDTF">2012-08-10T01:04:43Z</dcterms:created>
  <dcterms:modified xsi:type="dcterms:W3CDTF">2012-08-15T23:06:39Z</dcterms:modified>
</cp:coreProperties>
</file>